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325" r:id="rId5"/>
    <p:sldId id="326" r:id="rId6"/>
    <p:sldId id="282" r:id="rId7"/>
    <p:sldId id="281" r:id="rId8"/>
    <p:sldId id="280" r:id="rId9"/>
    <p:sldId id="284" r:id="rId10"/>
    <p:sldId id="288" r:id="rId11"/>
    <p:sldId id="287" r:id="rId12"/>
    <p:sldId id="286" r:id="rId13"/>
    <p:sldId id="285" r:id="rId14"/>
    <p:sldId id="293" r:id="rId15"/>
    <p:sldId id="295" r:id="rId16"/>
    <p:sldId id="294" r:id="rId17"/>
    <p:sldId id="296" r:id="rId18"/>
    <p:sldId id="297" r:id="rId19"/>
    <p:sldId id="299" r:id="rId20"/>
    <p:sldId id="300" r:id="rId21"/>
    <p:sldId id="301" r:id="rId22"/>
    <p:sldId id="302" r:id="rId23"/>
    <p:sldId id="298" r:id="rId24"/>
    <p:sldId id="303" r:id="rId25"/>
    <p:sldId id="307" r:id="rId26"/>
    <p:sldId id="30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8B74"/>
    <a:srgbClr val="466756"/>
    <a:srgbClr val="EFF3F4"/>
    <a:srgbClr val="EEF2F3"/>
    <a:srgbClr val="EEEFF1"/>
    <a:srgbClr val="E7EBEC"/>
    <a:srgbClr val="E8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AC854-27FC-436B-85DC-2F15F33CC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A1FFC-3E3D-4243-8616-DCF9DF7D8D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1495425"/>
            <a:ext cx="8888095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7575" y="401320"/>
            <a:ext cx="8122920" cy="5187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75" y="5689600"/>
            <a:ext cx="8122285" cy="5600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1920" y="474980"/>
            <a:ext cx="7602855" cy="5995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4155" y="287655"/>
            <a:ext cx="171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simulation3.2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2995" y="69215"/>
            <a:ext cx="7088505" cy="2814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005" y="2938145"/>
            <a:ext cx="6472555" cy="3738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675" y="878205"/>
            <a:ext cx="7181850" cy="1564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0" y="327025"/>
            <a:ext cx="8531225" cy="4246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3780" y="347980"/>
            <a:ext cx="7960995" cy="5948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8095" y="78740"/>
            <a:ext cx="6358255" cy="3543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10" y="3714750"/>
            <a:ext cx="6625590" cy="29952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825" y="269240"/>
            <a:ext cx="7825740" cy="3972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77859"/>
          <a:stretch>
            <a:fillRect/>
          </a:stretch>
        </p:blipFill>
        <p:spPr>
          <a:xfrm>
            <a:off x="2228850" y="4503420"/>
            <a:ext cx="7120255" cy="948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82758"/>
          <a:stretch>
            <a:fillRect/>
          </a:stretch>
        </p:blipFill>
        <p:spPr>
          <a:xfrm>
            <a:off x="2228850" y="5452110"/>
            <a:ext cx="7080250" cy="7346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1035" y="334010"/>
            <a:ext cx="6577330" cy="400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" y="939800"/>
            <a:ext cx="8664575" cy="1315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2460625"/>
            <a:ext cx="8643620" cy="380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4968875"/>
            <a:ext cx="9190990" cy="1101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4545" y="0"/>
            <a:ext cx="8042910" cy="31070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545" y="1787525"/>
            <a:ext cx="8199755" cy="47009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825" y="293370"/>
            <a:ext cx="9190990" cy="1101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85" y="1487805"/>
            <a:ext cx="829183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3395" y="95250"/>
            <a:ext cx="2494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Discision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295" y="555625"/>
            <a:ext cx="10661015" cy="6431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en-US" altLang="zh-CN" u="sng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本文给出了Lasso一致性</a:t>
            </a:r>
            <a:r>
              <a:rPr lang="zh-CN" altLang="en-US" u="sng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u="sng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几乎充要的强不可表示条件和弱不可表示条件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满足不可表示条件的数据集，Lasso可能无法正确选择模型。相比之下，传统的子集方法，如BIC和MDL，对于中等大小的p总是一致的，但在计算上是困难的。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必要性（强、弱不可表示条件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强、一般符号一致性）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a.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情况下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定理</a:t>
            </a:r>
            <a:r>
              <a:rPr lang="en-US" altLang="zh-CN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：假设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噪声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项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有二阶矩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，若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强不可表示条件成立，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则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Lasso是强符号一致的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且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Lasso选择真实模型的概率以指数速率趋近于1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定理</a:t>
            </a:r>
            <a:r>
              <a:rPr lang="en-US" altLang="zh-CN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：当存在N使得弱不可表示条件对n&gt;N成立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，则Lasso是一般符号一致的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情况下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定理</a:t>
            </a:r>
            <a:r>
              <a:rPr lang="en-US" altLang="zh-CN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：假设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噪声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项为有限矩，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强不可表示条件成立，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则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Lasso可以一致地选择真实的模型。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定理</a:t>
            </a:r>
            <a:r>
              <a:rPr lang="en-US" altLang="zh-CN" sz="16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（高斯噪音）：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Lasso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可以允许p比n增长得更快(直到指数级快)，同时正确模型选择的概率快速收敛到1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充分性（推论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1~5      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强不可表示条件）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>
              <a:buFont typeface="+mj-lt"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强不可表示条件成立的情况下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，检测符号匹配率发现：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>
              <a:buFont typeface="+mj-lt"/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a.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当样本量较大，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p&lt;n时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阈值方法比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lasso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更好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>
              <a:buFont typeface="+mj-lt"/>
              <a:buNone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b.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样本量较小，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p&gt;n时,lasso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表现更好（特别是p比n增长得快得多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到指数级的情况）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+mj-lt"/>
              <a:buNone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+mj-lt"/>
              <a:buAutoNum type="arabicPeriod" startAt="3"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Osborne等人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(1998年)给出一致选择的另一种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方法：用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lasso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进行初选，再执行最佳子集选择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(或类似的过程，例如向前选择)。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+mj-lt"/>
              <a:buNone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+mj-lt"/>
              <a:buAutoNum type="arabicPeriod" startAt="4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强不可表示条件失效时，可以构造一种替代Lasso的正则化方法，使其在更弱的条件下一致地选择模型：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我们需要减少β估计的缩减量，使之远离零，并以更类似于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</a:t>
            </a:r>
            <a:r>
              <a:rPr lang="zh-CN" altLang="en-US" sz="1600" baseline="-2500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惩罚的方式正则化。然而，这打破了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lasso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惩罚的凸性，因此需要更复杂的算法来求解极小化问题。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578860" y="1433830"/>
            <a:ext cx="504190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2445385" y="3733800"/>
            <a:ext cx="504190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3775" y="314960"/>
            <a:ext cx="7400925" cy="20720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20" y="2703830"/>
            <a:ext cx="8807450" cy="28962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0" y="132080"/>
            <a:ext cx="6270625" cy="807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205" y="1000125"/>
            <a:ext cx="6463030" cy="5857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7355" y="600075"/>
            <a:ext cx="1447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sim1</a:t>
            </a:r>
            <a:endParaRPr lang="en-US" altLang="zh-CN"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7355" y="600075"/>
            <a:ext cx="1447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sim3</a:t>
            </a:r>
            <a:endParaRPr lang="en-US" altLang="zh-CN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7605" y="998220"/>
            <a:ext cx="7337425" cy="3151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90" y="4311015"/>
            <a:ext cx="7691755" cy="2424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890" y="0"/>
            <a:ext cx="7110730" cy="9429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7625" y="159385"/>
            <a:ext cx="8867140" cy="3547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80" y="3897630"/>
            <a:ext cx="8651875" cy="1672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80" y="5695315"/>
            <a:ext cx="868680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5975" y="339090"/>
            <a:ext cx="8142605" cy="6064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25600" y="198120"/>
            <a:ext cx="9516110" cy="6492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sim1</a:t>
            </a:r>
            <a:r>
              <a:rPr lang="zh-CN" altLang="en-US"/>
              <a:t>：强不可表示条件不成立时，Lasso不满足符号一致性。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</a:t>
            </a:r>
            <a:r>
              <a:rPr lang="en-US" altLang="zh-CN" sz="2000"/>
              <a:t>  </a:t>
            </a:r>
            <a:r>
              <a:rPr lang="zh-CN" altLang="en-US" sz="1400"/>
              <a:t>（</a:t>
            </a:r>
            <a:r>
              <a:rPr lang="en-US" altLang="zh-CN" sz="1400"/>
              <a:t>a</a:t>
            </a:r>
            <a:r>
              <a:rPr lang="zh-CN" altLang="en-US" sz="1400"/>
              <a:t>）不满足条件，因此</a:t>
            </a:r>
            <a:r>
              <a:rPr lang="en-US" altLang="zh-CN" sz="1400"/>
              <a:t>lasso</a:t>
            </a:r>
            <a:r>
              <a:rPr lang="zh-CN" altLang="en-US" sz="1400"/>
              <a:t>不满足符号一致性</a:t>
            </a:r>
            <a:endParaRPr lang="zh-CN" altLang="en-US" sz="12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sim2</a:t>
            </a:r>
            <a:r>
              <a:rPr lang="zh-CN" altLang="en-US"/>
              <a:t>：强不可表示条件成立时，Lasso选择正确模型的概率</a:t>
            </a:r>
            <a:r>
              <a:rPr lang="zh-CN"/>
              <a:t>大于</a:t>
            </a:r>
            <a:r>
              <a:rPr lang="en-US" altLang="zh-CN"/>
              <a:t>0.5</a:t>
            </a:r>
            <a:r>
              <a:rPr lang="zh-CN" altLang="en-US"/>
              <a:t>，当η∞</a:t>
            </a:r>
            <a:r>
              <a:rPr lang="en-US" altLang="zh-CN"/>
              <a:t>&gt;0.2,</a:t>
            </a:r>
            <a:r>
              <a:rPr lang="zh-CN" altLang="en-US"/>
              <a:t>概率趋近于</a:t>
            </a:r>
            <a:r>
              <a:rPr lang="en-US" altLang="zh-CN"/>
              <a:t>1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sim3</a:t>
            </a:r>
            <a:r>
              <a:rPr lang="zh-CN" altLang="en-US"/>
              <a:t>：对于不同的p和q值，检验不可表示条件的出现频率：当真实模型非常稀疏(q小)时，</a:t>
            </a:r>
            <a:r>
              <a:rPr lang="en-US" altLang="zh-CN"/>
              <a:t>    </a:t>
            </a:r>
            <a:r>
              <a:rPr lang="zh-CN" altLang="en-US"/>
              <a:t>强不可表示条件有一定的概率成立，q=1，</a:t>
            </a:r>
            <a:r>
              <a:rPr lang="zh-CN" altLang="en-US">
                <a:sym typeface="+mn-ea"/>
              </a:rPr>
              <a:t>强不可表示条件</a:t>
            </a:r>
            <a:r>
              <a:rPr lang="en-US" altLang="zh-CN">
                <a:sym typeface="+mn-ea"/>
              </a:rPr>
              <a:t>100%</a:t>
            </a:r>
            <a:r>
              <a:rPr lang="zh-CN" altLang="en-US"/>
              <a:t>成立(推论4)。对于大的p和q，不可表示条件很少成立（</a:t>
            </a:r>
            <a:r>
              <a:rPr lang="en-US" altLang="zh-CN"/>
              <a:t>&lt;1%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15681"/>
          <a:stretch>
            <a:fillRect/>
          </a:stretch>
        </p:blipFill>
        <p:spPr>
          <a:xfrm>
            <a:off x="3427095" y="810895"/>
            <a:ext cx="4171950" cy="22091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060" y="93980"/>
            <a:ext cx="183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Simulation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0" y="3293745"/>
            <a:ext cx="4062095" cy="2374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710" y="1022985"/>
            <a:ext cx="8441055" cy="4812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9040" y="220345"/>
            <a:ext cx="7600315" cy="3539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55" y="3876040"/>
            <a:ext cx="8046085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33263"/>
          <a:stretch>
            <a:fillRect/>
          </a:stretch>
        </p:blipFill>
        <p:spPr>
          <a:xfrm>
            <a:off x="1871345" y="291465"/>
            <a:ext cx="8805545" cy="2836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85" y="3331210"/>
            <a:ext cx="9993630" cy="27997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1960" y="847725"/>
            <a:ext cx="9303385" cy="46742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3615" y="300990"/>
            <a:ext cx="7687310" cy="6459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7EBEC"/>
            </a:gs>
            <a:gs pos="45000">
              <a:srgbClr val="EEF1F2"/>
            </a:gs>
            <a:gs pos="20000">
              <a:srgbClr val="EEEFF1"/>
            </a:gs>
            <a:gs pos="65000">
              <a:srgbClr val="EEF2F3"/>
            </a:gs>
            <a:gs pos="100000">
              <a:srgbClr val="EFF3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15622"/>
          <a:stretch>
            <a:fillRect/>
          </a:stretch>
        </p:blipFill>
        <p:spPr>
          <a:xfrm>
            <a:off x="2528570" y="246380"/>
            <a:ext cx="8193405" cy="58705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490,&quot;width&quot;:874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956</Words>
  <Application>WPS 演示</Application>
  <PresentationFormat>宽屏</PresentationFormat>
  <Paragraphs>51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Wingdings</vt:lpstr>
      <vt:lpstr>等线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Leo</cp:lastModifiedBy>
  <cp:revision>31</cp:revision>
  <dcterms:created xsi:type="dcterms:W3CDTF">2019-06-17T02:29:00Z</dcterms:created>
  <dcterms:modified xsi:type="dcterms:W3CDTF">2021-08-11T12:37:25Z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v1.0_mb_jW6+q7bZbFEksgyvV1xVSw==</vt:lpwstr>
  </property>
  <property fmtid="{D5CDD505-2E9C-101B-9397-08002B2CF9AE}" pid="4" name="ICV">
    <vt:lpwstr>D38CE53A765A4E2195005D96BB264090</vt:lpwstr>
  </property>
</Properties>
</file>